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504" userDrawn="1">
          <p15:clr>
            <a:srgbClr val="A4A3A4"/>
          </p15:clr>
        </p15:guide>
        <p15:guide id="2" pos="11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howGuides="1">
      <p:cViewPr varScale="1">
        <p:scale>
          <a:sx n="102" d="100"/>
          <a:sy n="102" d="100"/>
        </p:scale>
        <p:origin x="192" y="496"/>
      </p:cViewPr>
      <p:guideLst>
        <p:guide orient="horz" pos="3504"/>
        <p:guide pos="11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40362-F1CD-15C3-432C-D8156D242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12DF8-64BA-6890-A36A-C5AEC15EE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261B7-0D06-7DD0-A530-AC5E6B6CF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2A4CE-BE20-F0D5-7B7C-4A0BC6B8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D3B26-4701-3818-1E3A-77E268259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195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653A0-AF17-9745-14E5-851C97CDC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384271-0C1B-0021-03A2-3BD383C117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17A27-D0DC-C8F9-CF22-2B3407709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72675-3AA0-C131-BA17-932FC8E32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C8FBE-C8DA-144D-1B77-2A9BEDD49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1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649055-4434-BEE0-34D5-CFD5604D95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C7B77F-076A-9D4C-9462-F47CFEF399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1D0DA-FBC8-05D5-5804-33E4A042F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B3FFF-BFDE-75FC-2550-5E70221B3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2FC30-EF2C-2B6E-D9C6-E4A24E1E6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52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F4E71-71FE-55A0-E680-41C997562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85226-DA1E-7DC0-B3FC-C64DDE264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497CF-9BF4-090A-F757-F3BAACEDA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8FC08-0010-CECA-2CCF-620CA0AA1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AB92F-D6A4-0DDB-DA09-4BFDFC3A1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611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EFBAF-A966-9085-6A18-E265701CD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EF1D1-5AC9-5F82-F1D8-FAC596B26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67D18-0E23-0869-481B-68D2344B8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E70B9-14EB-0B67-3AE5-5622B8752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3DB91-540C-A00C-ABAA-77534B1E9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248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D824C-D302-4B4B-68A6-8D012D837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BAE8D-2C60-AC42-BC4D-0DC884C0DF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40F6B3-B7DB-CE2A-3D6C-4E070DEF2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DD97ED-D004-6499-F3E6-13F64BB7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9AA8D-A7AB-8406-B019-01464F228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AE7F9D-BD14-6146-A20A-C9CF772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28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DF2DE-DFBB-163C-63C8-FEB24F064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2CA229-400E-CD72-0E34-4CBCDB517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E837F9-4FCF-704E-D6EB-B710290A9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7E4309-77BB-A336-7D1C-6A1ED9E1F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3FE787-E5C3-4869-AB0F-A4A2B38331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90869C-6F80-A1EC-8571-C1F5F55AD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765F8B-B185-FF4D-BEBC-1BEC21B01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B8F2A5-7F99-C17C-309C-FA4844EBD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406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4A259-BB3D-6227-A69C-3D2B19605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9FCA4A-0FD8-8F2C-0529-3ED2C2D39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A8B723-D4B9-3184-FFBB-447B70097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A861C0-D2C2-8C8B-88EA-13601154E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689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24A175-0DD0-61CF-5F1F-B34DDD4AC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3A8934-73D0-7FA0-F57B-F4322D7FD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078944-6B22-9869-97F4-A532E375A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48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FC909-41BA-9BFE-770E-4B70157F8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61BEE-C5AE-CBC0-1E28-5CDDC7B9E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13CC6D-C0B4-2770-7EB7-5EB9093B0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F82A3-1B45-EF84-A2A8-1278A7DF0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9DA37-9AF3-6EBB-0247-45DBEF24C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4B2B3-297B-E392-EED8-3986476B9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57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1AC5B-163C-5A71-D5C6-9C065E765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41B620-3724-CB49-1CB2-22887A4736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D8E91D-CBFA-C202-4D17-33BF2A5721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95D39A-278A-5CD5-51E9-C3960C80E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B7000-1CB0-8292-DA17-414524B8E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F2C9DD-FFB6-E0F2-9F87-BA4200853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151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F622DC-8387-29A6-BE11-4C3BBF33C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7CB66-CA29-B793-5B4F-C0374BC0E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23CA2-CBD4-3125-172A-90E38E054A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45CB7-386A-5046-8F3B-BDB3DB3256E5}" type="datetimeFigureOut">
              <a:rPr lang="en-US" smtClean="0"/>
              <a:t>5/22/23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58FAA-523B-3779-EFBE-DEC3D60717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B9451-CF2D-FEBA-4B2E-89D5DBE186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B3D6E-33CE-464F-8735-B36B21D78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280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5650C-C579-8C69-7F84-DF5A6F0A23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Trillium Trail preliminary physiology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BD1648-D18E-5548-1421-4321633C4A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Pre-canopy closure</a:t>
            </a:r>
          </a:p>
        </p:txBody>
      </p:sp>
    </p:spTree>
    <p:extLst>
      <p:ext uri="{BB962C8B-B14F-4D97-AF65-F5344CB8AC3E}">
        <p14:creationId xmlns:p14="http://schemas.microsoft.com/office/powerpoint/2010/main" val="3933823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AE29B-03B0-2CB4-DA30-79FB87806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Preliminary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7E157-BBDF-A8BC-FD32-F60DF39EE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Garlic mustard density may better quantify effects of invasion on photosynthetic traits</a:t>
            </a:r>
          </a:p>
          <a:p>
            <a:endParaRPr lang="en-US" dirty="0"/>
          </a:p>
          <a:p>
            <a:r>
              <a:rPr lang="en-US" i="1" dirty="0"/>
              <a:t>Maianthemum</a:t>
            </a:r>
            <a:r>
              <a:rPr lang="en-US" dirty="0"/>
              <a:t> seems more sensitive to garlic mustard invasion than </a:t>
            </a:r>
            <a:r>
              <a:rPr lang="en-US" i="1" dirty="0"/>
              <a:t>Trillium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Perhaps as a function of later emergence?</a:t>
            </a:r>
          </a:p>
          <a:p>
            <a:pPr lvl="1"/>
            <a:endParaRPr lang="en-US" dirty="0"/>
          </a:p>
          <a:p>
            <a:r>
              <a:rPr lang="en-US" i="1" dirty="0"/>
              <a:t>Maianthemum</a:t>
            </a:r>
            <a:r>
              <a:rPr lang="en-US" dirty="0"/>
              <a:t> physiology responses are supportive of those expected from theory, though we may need more data points in subplots with high garlic mustard densities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101399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D5C7-1382-8D36-D72A-D94891F65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weather trends (from weather station positioned between plots 4 and 5)</a:t>
            </a:r>
          </a:p>
        </p:txBody>
      </p:sp>
      <p:pic>
        <p:nvPicPr>
          <p:cNvPr id="5" name="Picture 4" descr="A picture containing text, plot, diagram, font&#10;&#10;Description automatically generated">
            <a:extLst>
              <a:ext uri="{FF2B5EF4-FFF2-40B4-BE49-F238E27FC236}">
                <a16:creationId xmlns:a16="http://schemas.microsoft.com/office/drawing/2014/main" id="{194BFA16-F4B7-0135-9D48-630C87480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178" y="1690688"/>
            <a:ext cx="7804759" cy="520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37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A06C8-6247-D2AC-0AEB-CE271B941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collection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F612E-4847-968A-C8D5-C10B1E961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Tagged </a:t>
            </a:r>
            <a:r>
              <a:rPr lang="en-US" i="1" dirty="0"/>
              <a:t>Trillium</a:t>
            </a:r>
            <a:r>
              <a:rPr lang="en-US" dirty="0"/>
              <a:t> and </a:t>
            </a:r>
            <a:r>
              <a:rPr lang="en-US" i="1" dirty="0"/>
              <a:t>Maianthemum</a:t>
            </a:r>
            <a:r>
              <a:rPr lang="en-US" dirty="0"/>
              <a:t> individuals from Jessie’s demography data (plots 3, 5, 7)</a:t>
            </a:r>
          </a:p>
          <a:p>
            <a:endParaRPr lang="en-US" dirty="0"/>
          </a:p>
          <a:p>
            <a:r>
              <a:rPr lang="en-US" dirty="0"/>
              <a:t>Dynamic CO</a:t>
            </a:r>
            <a:r>
              <a:rPr lang="en-US" baseline="-25000" dirty="0"/>
              <a:t>2</a:t>
            </a:r>
            <a:r>
              <a:rPr lang="en-US" dirty="0"/>
              <a:t> response curves and fluorescence measurements</a:t>
            </a:r>
          </a:p>
          <a:p>
            <a:endParaRPr lang="en-US" dirty="0"/>
          </a:p>
          <a:p>
            <a:r>
              <a:rPr lang="en-US" dirty="0"/>
              <a:t>Snapshot physiology measurements using first point of each response curve</a:t>
            </a:r>
          </a:p>
        </p:txBody>
      </p:sp>
    </p:spTree>
    <p:extLst>
      <p:ext uri="{BB962C8B-B14F-4D97-AF65-F5344CB8AC3E}">
        <p14:creationId xmlns:p14="http://schemas.microsoft.com/office/powerpoint/2010/main" val="4197023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37578-2757-D8A8-54CC-20499ADC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GM presence </a:t>
            </a:r>
            <a:r>
              <a:rPr lang="en-US" b="1" u="sng" dirty="0"/>
              <a:t>does not </a:t>
            </a:r>
            <a:r>
              <a:rPr lang="en-US" dirty="0"/>
              <a:t>modify leaf biochemical process rates in </a:t>
            </a:r>
            <a:r>
              <a:rPr lang="en-US" i="1" dirty="0"/>
              <a:t>Trillium</a:t>
            </a:r>
            <a:r>
              <a:rPr lang="en-US" dirty="0"/>
              <a:t> or </a:t>
            </a:r>
            <a:r>
              <a:rPr lang="en-US" i="1" dirty="0"/>
              <a:t>Maianthemum</a:t>
            </a:r>
            <a:endParaRPr lang="en-US" dirty="0"/>
          </a:p>
        </p:txBody>
      </p:sp>
      <p:pic>
        <p:nvPicPr>
          <p:cNvPr id="7" name="Picture 6" descr="A picture containing text, diagram, line, plot&#10;&#10;Description automatically generated">
            <a:extLst>
              <a:ext uri="{FF2B5EF4-FFF2-40B4-BE49-F238E27FC236}">
                <a16:creationId xmlns:a16="http://schemas.microsoft.com/office/drawing/2014/main" id="{3D8E3A19-4749-B3B1-FFF4-7492C8041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72091"/>
            <a:ext cx="10875723" cy="40783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5A7846-B5BD-6DFE-2549-C84D595ECB73}"/>
              </a:ext>
            </a:extLst>
          </p:cNvPr>
          <p:cNvSpPr txBox="1"/>
          <p:nvPr/>
        </p:nvSpPr>
        <p:spPr>
          <a:xfrm>
            <a:off x="1752599" y="5268687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baseline="-25000" dirty="0"/>
              <a:t>m</a:t>
            </a:r>
            <a:r>
              <a:rPr lang="en-US" sz="1400" dirty="0"/>
              <a:t>=0.62; R</a:t>
            </a:r>
            <a:r>
              <a:rPr lang="en-US" sz="1400" baseline="30000" dirty="0"/>
              <a:t>2</a:t>
            </a:r>
            <a:r>
              <a:rPr lang="en-US" sz="1400" baseline="-25000" dirty="0"/>
              <a:t>c</a:t>
            </a:r>
            <a:r>
              <a:rPr lang="en-US" sz="1400" dirty="0"/>
              <a:t>=0.77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D7ABE6-C452-B7CE-FFB8-87AFF96D7856}"/>
              </a:ext>
            </a:extLst>
          </p:cNvPr>
          <p:cNvSpPr txBox="1"/>
          <p:nvPr/>
        </p:nvSpPr>
        <p:spPr>
          <a:xfrm>
            <a:off x="6651171" y="5269730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baseline="-25000" dirty="0"/>
              <a:t>m</a:t>
            </a:r>
            <a:r>
              <a:rPr lang="en-US" sz="1400" dirty="0"/>
              <a:t>=0.69; R</a:t>
            </a:r>
            <a:r>
              <a:rPr lang="en-US" sz="1400" baseline="30000" dirty="0"/>
              <a:t>2</a:t>
            </a:r>
            <a:r>
              <a:rPr lang="en-US" sz="1400" baseline="-25000" dirty="0"/>
              <a:t>c</a:t>
            </a:r>
            <a:r>
              <a:rPr lang="en-US" sz="1400" dirty="0"/>
              <a:t>=0.80</a:t>
            </a:r>
          </a:p>
        </p:txBody>
      </p:sp>
    </p:spTree>
    <p:extLst>
      <p:ext uri="{BB962C8B-B14F-4D97-AF65-F5344CB8AC3E}">
        <p14:creationId xmlns:p14="http://schemas.microsoft.com/office/powerpoint/2010/main" val="25052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37578-2757-D8A8-54CC-20499ADC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GM presence </a:t>
            </a:r>
            <a:r>
              <a:rPr lang="en-US" b="1" u="sng" dirty="0"/>
              <a:t>does not </a:t>
            </a:r>
            <a:r>
              <a:rPr lang="en-US" dirty="0"/>
              <a:t>modify leaf biochemical process rates in </a:t>
            </a:r>
            <a:r>
              <a:rPr lang="en-US" i="1" dirty="0"/>
              <a:t>Trillium</a:t>
            </a:r>
            <a:r>
              <a:rPr lang="en-US" dirty="0"/>
              <a:t> or </a:t>
            </a:r>
            <a:r>
              <a:rPr lang="en-US" i="1" dirty="0"/>
              <a:t>Maianthemum</a:t>
            </a:r>
            <a:endParaRPr lang="en-US" dirty="0"/>
          </a:p>
        </p:txBody>
      </p:sp>
      <p:pic>
        <p:nvPicPr>
          <p:cNvPr id="7" name="Picture 6" descr="A picture containing text, diagram, line, plot&#10;&#10;Description automatically generated">
            <a:extLst>
              <a:ext uri="{FF2B5EF4-FFF2-40B4-BE49-F238E27FC236}">
                <a16:creationId xmlns:a16="http://schemas.microsoft.com/office/drawing/2014/main" id="{3D8E3A19-4749-B3B1-FFF4-7492C8041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72091"/>
            <a:ext cx="10875723" cy="4078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4E60A9-5159-4F46-AFB5-F2876502A847}"/>
              </a:ext>
            </a:extLst>
          </p:cNvPr>
          <p:cNvSpPr txBox="1"/>
          <p:nvPr/>
        </p:nvSpPr>
        <p:spPr>
          <a:xfrm>
            <a:off x="338558" y="6402311"/>
            <a:ext cx="11514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Trillium</a:t>
            </a:r>
            <a:r>
              <a:rPr lang="en-US" dirty="0"/>
              <a:t> had 81% and 77% greater respective </a:t>
            </a:r>
            <a:r>
              <a:rPr lang="en-US" i="1" dirty="0"/>
              <a:t>V</a:t>
            </a:r>
            <a:r>
              <a:rPr lang="en-US" baseline="-25000" dirty="0"/>
              <a:t>cmax25</a:t>
            </a:r>
            <a:r>
              <a:rPr lang="en-US" dirty="0"/>
              <a:t> and </a:t>
            </a:r>
            <a:r>
              <a:rPr lang="en-US" i="1" dirty="0"/>
              <a:t>J</a:t>
            </a:r>
            <a:r>
              <a:rPr lang="en-US" baseline="-25000" dirty="0"/>
              <a:t>max25</a:t>
            </a:r>
            <a:r>
              <a:rPr lang="en-US" dirty="0"/>
              <a:t> than </a:t>
            </a:r>
            <a:r>
              <a:rPr lang="en-US" i="1" dirty="0"/>
              <a:t>Maianthemum </a:t>
            </a:r>
            <a:r>
              <a:rPr lang="en-US" dirty="0"/>
              <a:t>when averaged across GM treatments</a:t>
            </a:r>
            <a:endParaRPr lang="en-US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A80C7F-46C9-79BC-8955-F81367B72863}"/>
              </a:ext>
            </a:extLst>
          </p:cNvPr>
          <p:cNvSpPr txBox="1"/>
          <p:nvPr/>
        </p:nvSpPr>
        <p:spPr>
          <a:xfrm>
            <a:off x="1752599" y="5268687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baseline="-25000" dirty="0"/>
              <a:t>m</a:t>
            </a:r>
            <a:r>
              <a:rPr lang="en-US" sz="1400" dirty="0"/>
              <a:t>=0.62; R</a:t>
            </a:r>
            <a:r>
              <a:rPr lang="en-US" sz="1400" baseline="30000" dirty="0"/>
              <a:t>2</a:t>
            </a:r>
            <a:r>
              <a:rPr lang="en-US" sz="1400" baseline="-25000" dirty="0"/>
              <a:t>c</a:t>
            </a:r>
            <a:r>
              <a:rPr lang="en-US" sz="1400" dirty="0"/>
              <a:t>=0.77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3FF55C-B66F-E1A0-8759-EC45E0D98409}"/>
              </a:ext>
            </a:extLst>
          </p:cNvPr>
          <p:cNvSpPr txBox="1"/>
          <p:nvPr/>
        </p:nvSpPr>
        <p:spPr>
          <a:xfrm>
            <a:off x="6651171" y="5269730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baseline="-25000" dirty="0"/>
              <a:t>m</a:t>
            </a:r>
            <a:r>
              <a:rPr lang="en-US" sz="1400" dirty="0"/>
              <a:t>=0.69; R</a:t>
            </a:r>
            <a:r>
              <a:rPr lang="en-US" sz="1400" baseline="30000" dirty="0"/>
              <a:t>2</a:t>
            </a:r>
            <a:r>
              <a:rPr lang="en-US" sz="1400" baseline="-25000" dirty="0"/>
              <a:t>c</a:t>
            </a:r>
            <a:r>
              <a:rPr lang="en-US" sz="1400" dirty="0"/>
              <a:t>=0.80</a:t>
            </a:r>
          </a:p>
        </p:txBody>
      </p:sp>
    </p:spTree>
    <p:extLst>
      <p:ext uri="{BB962C8B-B14F-4D97-AF65-F5344CB8AC3E}">
        <p14:creationId xmlns:p14="http://schemas.microsoft.com/office/powerpoint/2010/main" val="1689030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02D2E-8CA4-4C54-7102-9D2215AE2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GM presence </a:t>
            </a:r>
            <a:r>
              <a:rPr lang="en-US" b="1" dirty="0">
                <a:solidFill>
                  <a:srgbClr val="C00000"/>
                </a:solidFill>
              </a:rPr>
              <a:t>decreases</a:t>
            </a:r>
            <a:r>
              <a:rPr lang="en-US" dirty="0"/>
              <a:t> stomatal conductance and </a:t>
            </a:r>
            <a:r>
              <a:rPr lang="en-US" b="1" dirty="0">
                <a:solidFill>
                  <a:schemeClr val="accent1"/>
                </a:solidFill>
              </a:rPr>
              <a:t>increases</a:t>
            </a:r>
            <a:r>
              <a:rPr lang="en-US" dirty="0"/>
              <a:t> intrinsic water use efficiency, but only in </a:t>
            </a:r>
            <a:r>
              <a:rPr lang="en-US" i="1" dirty="0"/>
              <a:t>Maianthemum</a:t>
            </a:r>
            <a:r>
              <a:rPr lang="en-US" dirty="0"/>
              <a:t> </a:t>
            </a:r>
          </a:p>
        </p:txBody>
      </p:sp>
      <p:pic>
        <p:nvPicPr>
          <p:cNvPr id="7" name="Picture 6" descr="A picture containing diagram, text, line, plot&#10;&#10;Description automatically generated">
            <a:extLst>
              <a:ext uri="{FF2B5EF4-FFF2-40B4-BE49-F238E27FC236}">
                <a16:creationId xmlns:a16="http://schemas.microsoft.com/office/drawing/2014/main" id="{EB8B7BC0-67A4-DA58-1FF5-9504EB4ED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101" y="2167153"/>
            <a:ext cx="10875264" cy="40782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924D4F-B2AE-708F-6954-2F023FD01A7D}"/>
              </a:ext>
            </a:extLst>
          </p:cNvPr>
          <p:cNvSpPr txBox="1"/>
          <p:nvPr/>
        </p:nvSpPr>
        <p:spPr>
          <a:xfrm>
            <a:off x="1752599" y="5268687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baseline="-25000" dirty="0"/>
              <a:t>m</a:t>
            </a:r>
            <a:r>
              <a:rPr lang="en-US" sz="1400" dirty="0"/>
              <a:t>=0.09; R</a:t>
            </a:r>
            <a:r>
              <a:rPr lang="en-US" sz="1400" baseline="30000" dirty="0"/>
              <a:t>2</a:t>
            </a:r>
            <a:r>
              <a:rPr lang="en-US" sz="1400" baseline="-25000" dirty="0"/>
              <a:t>c</a:t>
            </a:r>
            <a:r>
              <a:rPr lang="en-US" sz="1400" dirty="0"/>
              <a:t>=0.14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1270EE-39AF-5C95-4702-C5F463FD6C78}"/>
              </a:ext>
            </a:extLst>
          </p:cNvPr>
          <p:cNvSpPr txBox="1"/>
          <p:nvPr/>
        </p:nvSpPr>
        <p:spPr>
          <a:xfrm>
            <a:off x="6651171" y="5269730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baseline="-25000" dirty="0"/>
              <a:t>m</a:t>
            </a:r>
            <a:r>
              <a:rPr lang="en-US" sz="1400" dirty="0"/>
              <a:t>=0.38; R</a:t>
            </a:r>
            <a:r>
              <a:rPr lang="en-US" sz="1400" baseline="30000" dirty="0"/>
              <a:t>2</a:t>
            </a:r>
            <a:r>
              <a:rPr lang="en-US" sz="1400" baseline="-25000" dirty="0"/>
              <a:t>c</a:t>
            </a:r>
            <a:r>
              <a:rPr lang="en-US" sz="1400" dirty="0"/>
              <a:t>=0.50</a:t>
            </a:r>
          </a:p>
        </p:txBody>
      </p:sp>
    </p:spTree>
    <p:extLst>
      <p:ext uri="{BB962C8B-B14F-4D97-AF65-F5344CB8AC3E}">
        <p14:creationId xmlns:p14="http://schemas.microsoft.com/office/powerpoint/2010/main" val="1633931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02D2E-8CA4-4C54-7102-9D2215AE2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GM presence </a:t>
            </a:r>
            <a:r>
              <a:rPr lang="en-US" b="1" dirty="0">
                <a:solidFill>
                  <a:srgbClr val="C00000"/>
                </a:solidFill>
              </a:rPr>
              <a:t>decreases</a:t>
            </a:r>
            <a:r>
              <a:rPr lang="en-US" dirty="0"/>
              <a:t> stomatal conductance and </a:t>
            </a:r>
            <a:r>
              <a:rPr lang="en-US" b="1" dirty="0">
                <a:solidFill>
                  <a:schemeClr val="accent1"/>
                </a:solidFill>
              </a:rPr>
              <a:t>increases</a:t>
            </a:r>
            <a:r>
              <a:rPr lang="en-US" dirty="0"/>
              <a:t> intrinsic water use efficiency, but only in </a:t>
            </a:r>
            <a:r>
              <a:rPr lang="en-US" i="1" dirty="0"/>
              <a:t>Maianthemum</a:t>
            </a:r>
            <a:r>
              <a:rPr lang="en-US" dirty="0"/>
              <a:t> </a:t>
            </a:r>
          </a:p>
        </p:txBody>
      </p:sp>
      <p:pic>
        <p:nvPicPr>
          <p:cNvPr id="7" name="Picture 6" descr="A picture containing diagram, text, line, plot&#10;&#10;Description automatically generated">
            <a:extLst>
              <a:ext uri="{FF2B5EF4-FFF2-40B4-BE49-F238E27FC236}">
                <a16:creationId xmlns:a16="http://schemas.microsoft.com/office/drawing/2014/main" id="{EB8B7BC0-67A4-DA58-1FF5-9504EB4ED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101" y="2167153"/>
            <a:ext cx="10875264" cy="40782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924D4F-B2AE-708F-6954-2F023FD01A7D}"/>
              </a:ext>
            </a:extLst>
          </p:cNvPr>
          <p:cNvSpPr txBox="1"/>
          <p:nvPr/>
        </p:nvSpPr>
        <p:spPr>
          <a:xfrm>
            <a:off x="1752599" y="5268687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</a:t>
            </a:r>
            <a:r>
              <a:rPr lang="en-US" sz="1400" b="1" baseline="30000" dirty="0"/>
              <a:t>2</a:t>
            </a:r>
            <a:r>
              <a:rPr lang="en-US" sz="1400" b="1" baseline="-25000" dirty="0"/>
              <a:t>m</a:t>
            </a:r>
            <a:r>
              <a:rPr lang="en-US" sz="1400" b="1" dirty="0"/>
              <a:t>=0.09; R</a:t>
            </a:r>
            <a:r>
              <a:rPr lang="en-US" sz="1400" b="1" baseline="30000" dirty="0"/>
              <a:t>2</a:t>
            </a:r>
            <a:r>
              <a:rPr lang="en-US" sz="1400" b="1" baseline="-25000" dirty="0"/>
              <a:t>c</a:t>
            </a:r>
            <a:r>
              <a:rPr lang="en-US" sz="1400" b="1" dirty="0"/>
              <a:t>=0.14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1270EE-39AF-5C95-4702-C5F463FD6C78}"/>
              </a:ext>
            </a:extLst>
          </p:cNvPr>
          <p:cNvSpPr txBox="1"/>
          <p:nvPr/>
        </p:nvSpPr>
        <p:spPr>
          <a:xfrm>
            <a:off x="6651171" y="5269730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</a:t>
            </a:r>
            <a:r>
              <a:rPr lang="en-US" sz="1400" baseline="30000" dirty="0"/>
              <a:t>2</a:t>
            </a:r>
            <a:r>
              <a:rPr lang="en-US" sz="1400" baseline="-25000" dirty="0"/>
              <a:t>m</a:t>
            </a:r>
            <a:r>
              <a:rPr lang="en-US" sz="1400" dirty="0"/>
              <a:t>=0.38; R</a:t>
            </a:r>
            <a:r>
              <a:rPr lang="en-US" sz="1400" baseline="30000" dirty="0"/>
              <a:t>2</a:t>
            </a:r>
            <a:r>
              <a:rPr lang="en-US" sz="1400" baseline="-25000" dirty="0"/>
              <a:t>c</a:t>
            </a:r>
            <a:r>
              <a:rPr lang="en-US" sz="1400" dirty="0"/>
              <a:t>=0.50</a:t>
            </a:r>
          </a:p>
        </p:txBody>
      </p:sp>
    </p:spTree>
    <p:extLst>
      <p:ext uri="{BB962C8B-B14F-4D97-AF65-F5344CB8AC3E}">
        <p14:creationId xmlns:p14="http://schemas.microsoft.com/office/powerpoint/2010/main" val="1689183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79A45-A1BB-2D8A-7A41-58983DE2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preliminary takeaways from categorical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348A7-B070-3D29-33BD-C2F5A121D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endParaRPr lang="en-US" i="1" dirty="0"/>
          </a:p>
          <a:p>
            <a:r>
              <a:rPr lang="en-US" i="1" dirty="0"/>
              <a:t>Maianthemum</a:t>
            </a:r>
            <a:r>
              <a:rPr lang="en-US" dirty="0"/>
              <a:t> increases WUE with GM presence, though this does not influence photosynthetic capacity</a:t>
            </a:r>
          </a:p>
          <a:p>
            <a:endParaRPr lang="en-US" i="1" dirty="0"/>
          </a:p>
          <a:p>
            <a:r>
              <a:rPr lang="en-US" i="1" dirty="0"/>
              <a:t>Trillium</a:t>
            </a:r>
            <a:r>
              <a:rPr lang="en-US" dirty="0"/>
              <a:t> physiology and water use seems unresponsive to GM invasion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GM treatments do not adequately explain garlic mustard densities</a:t>
            </a:r>
          </a:p>
          <a:p>
            <a:pPr lvl="1"/>
            <a:r>
              <a:rPr lang="en-US" dirty="0"/>
              <a:t>Plot 3 </a:t>
            </a:r>
            <a:r>
              <a:rPr lang="en-US" dirty="0" err="1"/>
              <a:t>unweeded</a:t>
            </a:r>
            <a:r>
              <a:rPr lang="en-US" dirty="0"/>
              <a:t> GM density &gt;&gt; Plot 7 </a:t>
            </a:r>
            <a:r>
              <a:rPr lang="en-US" dirty="0" err="1"/>
              <a:t>unweeded</a:t>
            </a:r>
            <a:r>
              <a:rPr lang="en-US" dirty="0"/>
              <a:t> GM density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638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43E53-3BC2-FB9C-0334-740AF7FE8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8977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Increasing total GM density </a:t>
            </a:r>
            <a:r>
              <a:rPr lang="en-US" b="1" dirty="0">
                <a:solidFill>
                  <a:srgbClr val="C00000"/>
                </a:solidFill>
              </a:rPr>
              <a:t>decreases</a:t>
            </a:r>
            <a:r>
              <a:rPr lang="en-US" dirty="0"/>
              <a:t> photosynthetic capacity, but only in </a:t>
            </a:r>
            <a:r>
              <a:rPr lang="en-US" i="1" dirty="0"/>
              <a:t>Maianthemum</a:t>
            </a:r>
            <a:endParaRPr lang="en-US" dirty="0"/>
          </a:p>
        </p:txBody>
      </p:sp>
      <p:pic>
        <p:nvPicPr>
          <p:cNvPr id="9" name="Picture 8" descr="A picture containing text, line, diagram, plot&#10;&#10;Description automatically generated">
            <a:extLst>
              <a:ext uri="{FF2B5EF4-FFF2-40B4-BE49-F238E27FC236}">
                <a16:creationId xmlns:a16="http://schemas.microsoft.com/office/drawing/2014/main" id="{E78D36D7-18EA-4705-4B96-0B597B2B0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145083"/>
            <a:ext cx="10875264" cy="407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845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59E0D-ADBF-28ED-44BF-099B839CC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55086" cy="1325563"/>
          </a:xfrm>
        </p:spPr>
        <p:txBody>
          <a:bodyPr>
            <a:normAutofit/>
          </a:bodyPr>
          <a:lstStyle/>
          <a:p>
            <a:r>
              <a:rPr lang="en-US" dirty="0"/>
              <a:t>Increasing total GM density </a:t>
            </a:r>
            <a:r>
              <a:rPr lang="en-US" b="1" dirty="0">
                <a:solidFill>
                  <a:srgbClr val="C00000"/>
                </a:solidFill>
              </a:rPr>
              <a:t>decreases</a:t>
            </a:r>
            <a:r>
              <a:rPr lang="en-US" dirty="0"/>
              <a:t> water use efficiency, but only in </a:t>
            </a:r>
            <a:r>
              <a:rPr lang="en-US" i="1" dirty="0"/>
              <a:t>Maianthemum</a:t>
            </a:r>
            <a:endParaRPr lang="en-US" dirty="0"/>
          </a:p>
        </p:txBody>
      </p:sp>
      <p:pic>
        <p:nvPicPr>
          <p:cNvPr id="7" name="Picture 6" descr="A picture containing text, line, plot, diagram&#10;&#10;Description automatically generated">
            <a:extLst>
              <a:ext uri="{FF2B5EF4-FFF2-40B4-BE49-F238E27FC236}">
                <a16:creationId xmlns:a16="http://schemas.microsoft.com/office/drawing/2014/main" id="{BF20E374-8757-B1EB-6899-E0C5ADB52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66443"/>
            <a:ext cx="10755086" cy="403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516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325</Words>
  <Application>Microsoft Macintosh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Trillium Trail preliminary physiology results</vt:lpstr>
      <vt:lpstr>Brief collection strategy</vt:lpstr>
      <vt:lpstr>GM presence does not modify leaf biochemical process rates in Trillium or Maianthemum</vt:lpstr>
      <vt:lpstr>GM presence does not modify leaf biochemical process rates in Trillium or Maianthemum</vt:lpstr>
      <vt:lpstr>GM presence decreases stomatal conductance and increases intrinsic water use efficiency, but only in Maianthemum </vt:lpstr>
      <vt:lpstr>GM presence decreases stomatal conductance and increases intrinsic water use efficiency, but only in Maianthemum </vt:lpstr>
      <vt:lpstr>A few preliminary takeaways from categorical analyses</vt:lpstr>
      <vt:lpstr>Increasing total GM density decreases photosynthetic capacity, but only in Maianthemum</vt:lpstr>
      <vt:lpstr>Increasing total GM density decreases water use efficiency, but only in Maianthemum</vt:lpstr>
      <vt:lpstr>Preliminary conclusions</vt:lpstr>
      <vt:lpstr>Recent weather trends (from weather station positioned between plots 4 and 5)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Trillium Trail preliminary physiology results</dc:title>
  <dc:creator>Perkowski, Evan A</dc:creator>
  <cp:lastModifiedBy>Perkowski, Evan A</cp:lastModifiedBy>
  <cp:revision>1</cp:revision>
  <dcterms:created xsi:type="dcterms:W3CDTF">2023-05-22T14:42:57Z</dcterms:created>
  <dcterms:modified xsi:type="dcterms:W3CDTF">2023-05-22T19:43:16Z</dcterms:modified>
</cp:coreProperties>
</file>

<file path=docProps/thumbnail.jpeg>
</file>